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14"/>
  </p:notesMasterIdLst>
  <p:handoutMasterIdLst>
    <p:handoutMasterId r:id="rId15"/>
  </p:handoutMasterIdLst>
  <p:sldIdLst>
    <p:sldId id="301" r:id="rId5"/>
    <p:sldId id="285" r:id="rId6"/>
    <p:sldId id="302" r:id="rId7"/>
    <p:sldId id="303" r:id="rId8"/>
    <p:sldId id="304" r:id="rId9"/>
    <p:sldId id="308" r:id="rId10"/>
    <p:sldId id="310" r:id="rId11"/>
    <p:sldId id="305" r:id="rId12"/>
    <p:sldId id="307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31" autoAdjust="0"/>
  </p:normalViewPr>
  <p:slideViewPr>
    <p:cSldViewPr>
      <p:cViewPr>
        <p:scale>
          <a:sx n="96" d="100"/>
          <a:sy n="96" d="100"/>
        </p:scale>
        <p:origin x="-3984" y="-15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40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i="0" dirty="0" smtClean="0">
                <a:solidFill>
                  <a:schemeClr val="bg1"/>
                </a:solidFill>
              </a:rPr>
              <a:t>Тарифы на тепловую энергию С июля 2020 года (Без НДС)</a:t>
            </a:r>
            <a:endParaRPr lang="ru-RU" sz="1400" i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3425734635399056"/>
          <c:y val="1.8570577332928776E-2"/>
        </c:manualLayout>
      </c:layout>
      <c:overlay val="0"/>
      <c:spPr>
        <a:solidFill>
          <a:schemeClr val="accent2">
            <a:lumMod val="75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420247381356651"/>
          <c:y val="0.33207555446699155"/>
          <c:w val="0.52782113715759982"/>
          <c:h val="0.6148323347383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Тариф (Руб./Гкал)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НИИАР-Генерация</c:v>
                </c:pt>
                <c:pt idx="1">
                  <c:v>Ресурс (Ресурс-Транзит)</c:v>
                </c:pt>
                <c:pt idx="2">
                  <c:v>МУП Гортепло (ДКР)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1453.2</c:v>
                </c:pt>
                <c:pt idx="1">
                  <c:v>1541.66</c:v>
                </c:pt>
                <c:pt idx="2">
                  <c:v>1865.08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+3%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665086206519486"/>
                  <c:y val="-8.51141628631844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1587,91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43623941901755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1921,03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НИИАР-Генерация</c:v>
                </c:pt>
                <c:pt idx="1">
                  <c:v>Ресурс (Ресурс-Транзит)</c:v>
                </c:pt>
                <c:pt idx="2">
                  <c:v>МУП Гортепло (ДКР)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400</c:v>
                </c:pt>
                <c:pt idx="1">
                  <c:v>500</c:v>
                </c:pt>
                <c:pt idx="2">
                  <c:v>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+2%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7694774845216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1525,86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НИИАР-Генерация</c:v>
                </c:pt>
                <c:pt idx="1">
                  <c:v>Ресурс (Ресурс-Транзит)</c:v>
                </c:pt>
                <c:pt idx="2">
                  <c:v>МУП Гортепло (ДКР)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100"/>
        <c:axId val="115073792"/>
        <c:axId val="115075328"/>
      </c:barChart>
      <c:catAx>
        <c:axId val="11507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075328"/>
        <c:crosses val="autoZero"/>
        <c:auto val="1"/>
        <c:lblAlgn val="ctr"/>
        <c:lblOffset val="100"/>
        <c:noMultiLvlLbl val="0"/>
      </c:catAx>
      <c:valAx>
        <c:axId val="11507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507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02932524207626"/>
          <c:y val="0.20957773870320343"/>
          <c:w val="0.44920610672888195"/>
          <c:h val="8.9491173492328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ru-RU" sz="1200" b="1" strike="noStrike" kern="1200" baseline="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4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chemeClr val="bg1"/>
                </a:solidFill>
              </a:rPr>
              <a:t>Рост платежной нагрузки потребителей в рублях, в случае </a:t>
            </a:r>
            <a:r>
              <a:rPr lang="ru-RU" sz="1200" dirty="0" err="1" smtClean="0">
                <a:solidFill>
                  <a:schemeClr val="bg1"/>
                </a:solidFill>
              </a:rPr>
              <a:t>непроведения</a:t>
            </a:r>
            <a:r>
              <a:rPr lang="ru-RU" sz="1200" dirty="0" smtClean="0">
                <a:solidFill>
                  <a:schemeClr val="bg1"/>
                </a:solidFill>
              </a:rPr>
              <a:t> энергосберегающих мероприятий</a:t>
            </a:r>
            <a:endParaRPr lang="ru-RU" sz="1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9530899229745821"/>
          <c:y val="8.9303063194896212E-2"/>
        </c:manualLayout>
      </c:layout>
      <c:overlay val="0"/>
      <c:spPr>
        <a:solidFill>
          <a:schemeClr val="accent2">
            <a:lumMod val="75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022326035764989"/>
          <c:y val="0.44408827169452952"/>
          <c:w val="0.69370287765818961"/>
          <c:h val="0.447968045539001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1-комнатная квартира (35 м²)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1" i="0" u="none" strike="noStrike" kern="1200" cap="all" spc="120" normalizeH="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НИИАР-Генерация</c:v>
                </c:pt>
                <c:pt idx="1">
                  <c:v>Ресурс (Ресурс-Транзит)</c:v>
                </c:pt>
                <c:pt idx="2">
                  <c:v>МУП Гортепло (ДКР)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67.137840000000082</c:v>
                </c:pt>
                <c:pt idx="1">
                  <c:v>42.73481520000005</c:v>
                </c:pt>
                <c:pt idx="2">
                  <c:v>51.70001759999991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3-комнатная квартира (65 м²)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1" i="0" u="none" strike="noStrike" kern="1200" cap="all" spc="120" normalizeH="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НИИАР-Генерация</c:v>
                </c:pt>
                <c:pt idx="1">
                  <c:v>Ресурс (Ресурс-Транзит)</c:v>
                </c:pt>
                <c:pt idx="2">
                  <c:v>МУП Гортепло (ДКР)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124.68456000000013</c:v>
                </c:pt>
                <c:pt idx="1">
                  <c:v>79.364656800000091</c:v>
                </c:pt>
                <c:pt idx="2">
                  <c:v>96.014318399999823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16212096"/>
        <c:axId val="116213632"/>
      </c:barChart>
      <c:catAx>
        <c:axId val="11621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213632"/>
        <c:crosses val="autoZero"/>
        <c:auto val="1"/>
        <c:lblAlgn val="ctr"/>
        <c:lblOffset val="100"/>
        <c:noMultiLvlLbl val="0"/>
      </c:catAx>
      <c:valAx>
        <c:axId val="1162136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621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0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1109933042305554E-2"/>
          <c:y val="0.29804147235724893"/>
          <c:w val="0.95568275949255654"/>
          <c:h val="0.113515496142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cap="all" spc="12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ru-RU" sz="1200" b="1" i="0" u="none" strike="noStrike" kern="1200" cap="all" spc="120" normalizeH="0" baseline="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93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908" y="0"/>
            <a:ext cx="2972492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A4003846-F12A-4ABE-966A-1B0DFEF9257A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6974"/>
            <a:ext cx="2972493" cy="497126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r>
              <a:rPr lang="ru-RU"/>
              <a:t>ред. от 29.11.2017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908" y="9446974"/>
            <a:ext cx="2972492" cy="497126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37997376-4C00-468E-8D4F-C77863228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996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7286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7286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r">
              <a:defRPr sz="1200"/>
            </a:lvl1pPr>
          </a:lstStyle>
          <a:p>
            <a:fld id="{BE6E9C02-A47F-4ED0-9C04-8689039A730B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3" tIns="45851" rIns="91703" bIns="458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204"/>
            <a:ext cx="5486400" cy="4475561"/>
          </a:xfrm>
          <a:prstGeom prst="rect">
            <a:avLst/>
          </a:prstGeom>
        </p:spPr>
        <p:txBody>
          <a:bodyPr vert="horz" lIns="91703" tIns="45851" rIns="91703" bIns="458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6679"/>
            <a:ext cx="2971800" cy="497286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l">
              <a:defRPr sz="1200"/>
            </a:lvl1pPr>
          </a:lstStyle>
          <a:p>
            <a:r>
              <a:rPr lang="ru-RU"/>
              <a:t>ред. от 29.11.2017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7286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r">
              <a:defRPr sz="1200"/>
            </a:lvl1pPr>
          </a:lstStyle>
          <a:p>
            <a:fld id="{7D12540B-9DC3-4D89-8AB6-BBA0D484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232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EB667-8752-4660-8E75-18F242DBD010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975" y="671513"/>
            <a:ext cx="6569075" cy="49276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002" y="5795953"/>
            <a:ext cx="5925876" cy="3634399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5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ред. от 29.11.2017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12540B-9DC3-4D89-8AB6-BBA0D48454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5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644900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504021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0B0A-1082-4741-AD9A-78470EA3AF3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5515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B466B-C61A-45D1-BCC0-CC01FF08819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2239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38429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A6445-EE76-4CA2-A614-3105BAA2E22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923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82A8-C31B-46CC-B654-088AD0E2B48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808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7373E-1590-4069-8A8E-6613DBC358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886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08535-F41B-4973-9C33-3B8BAC44E46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48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C7AA-4C4E-4BAE-B66C-BEA035B3910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459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7A23E-A55C-43A0-872C-1656018AE6A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315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2BCF7-9259-4F98-9149-1DA5B693B0A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760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0B75-8827-4472-8462-139A0F41251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6115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C840D-393C-484C-A25A-3F62CFC119F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567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E8AAF-1733-40AD-99F2-3C413A2002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753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68950-144F-4653-92AA-9C01A5238D3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436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170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A6445-EE76-4CA2-A614-3105BAA2E22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106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82A8-C31B-46CC-B654-088AD0E2B48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841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7373E-1590-4069-8A8E-6613DBC35869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247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08535-F41B-4973-9C33-3B8BAC44E467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826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C7AA-4C4E-4BAE-B66C-BEA035B3910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6839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7A23E-A55C-43A0-872C-1656018AE6AC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707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DE0FB-919F-4973-B2D6-3614947B2BF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92026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2BCF7-9259-4F98-9149-1DA5B693B0A6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697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C840D-393C-484C-A25A-3F62CFC119FB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874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E8AAF-1733-40AD-99F2-3C413A2002CD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8191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68950-144F-4653-92AA-9C01A5238D30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0868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093092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A6445-EE76-4CA2-A614-3105BAA2E22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355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82A8-C31B-46CC-B654-088AD0E2B48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5951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7373E-1590-4069-8A8E-6613DBC35869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9627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08535-F41B-4973-9C33-3B8BAC44E467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6091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C7AA-4C4E-4BAE-B66C-BEA035B3910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194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29DEF-1EE9-49EE-B5A4-32D887A5EFA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14260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7A23E-A55C-43A0-872C-1656018AE6AC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7803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2BCF7-9259-4F98-9149-1DA5B693B0A6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220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C840D-393C-484C-A25A-3F62CFC119FB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5343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E8AAF-1733-40AD-99F2-3C413A2002CD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596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68950-144F-4653-92AA-9C01A5238D30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159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2F30A-A875-4633-8F38-F6E1B1127C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0773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B36-7EC8-4E09-9F28-164D81B237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6894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C6D7E-92F3-415D-9A54-F156B27BA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4100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D7A12-21C8-4B73-B682-E84A9F51F90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2504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A8395-279F-403A-BE17-FFCDE92B66B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9191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osatom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5AF66-90B8-494B-98DD-63C09AAD7EA5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22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493B-2D55-47CC-A53F-822C40AC252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68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493B-2D55-47CC-A53F-822C40AC252B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87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493B-2D55-47CC-A53F-822C40AC252B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9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4572000" y="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rgbClr val="41414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9913" y="2143124"/>
            <a:ext cx="8316912" cy="171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altLang="ru-RU" sz="2800" b="1" dirty="0">
                <a:solidFill>
                  <a:srgbClr val="003274"/>
                </a:solidFill>
              </a:rPr>
              <a:t>Мероприятия инвестиционной программы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800" b="1" dirty="0">
                <a:solidFill>
                  <a:srgbClr val="003274"/>
                </a:solidFill>
              </a:rPr>
              <a:t>ООО «НИИАР-ГЕНЕРАЦИЯ» 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800" b="1" dirty="0">
                <a:solidFill>
                  <a:srgbClr val="003274"/>
                </a:solidFill>
              </a:rPr>
              <a:t>в сфере теплоснабжения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9913" y="3943350"/>
            <a:ext cx="4713287" cy="248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79" tIns="39990" rIns="79979" bIns="39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1200" b="1" dirty="0">
              <a:solidFill>
                <a:schemeClr val="folHlink"/>
              </a:solidFill>
            </a:endParaRPr>
          </a:p>
          <a:p>
            <a:pPr eaLnBrk="1" hangingPunct="1"/>
            <a:endParaRPr lang="ru-RU" altLang="ru-RU" sz="1200" b="1" dirty="0">
              <a:solidFill>
                <a:schemeClr val="folHlink"/>
              </a:solidFill>
            </a:endParaRPr>
          </a:p>
          <a:p>
            <a:pPr eaLnBrk="1" hangingPunct="1"/>
            <a:endParaRPr lang="ru-RU" altLang="ru-RU" sz="1200" b="1" dirty="0">
              <a:solidFill>
                <a:schemeClr val="folHlink"/>
              </a:solidFill>
            </a:endParaRPr>
          </a:p>
          <a:p>
            <a:pPr eaLnBrk="1" hangingPunct="1"/>
            <a:endParaRPr lang="ru-RU" altLang="ru-RU" sz="1200" b="1" dirty="0">
              <a:solidFill>
                <a:schemeClr val="folHlink"/>
              </a:solidFill>
            </a:endParaRPr>
          </a:p>
          <a:p>
            <a:pPr eaLnBrk="1" hangingPunct="1"/>
            <a:endParaRPr lang="ru-RU" altLang="ru-RU" sz="1200" b="1" dirty="0">
              <a:solidFill>
                <a:schemeClr val="folHlink"/>
              </a:solidFill>
            </a:endParaRPr>
          </a:p>
          <a:p>
            <a:pPr eaLnBrk="1" hangingPunct="1"/>
            <a:endParaRPr lang="ru-RU" altLang="ru-RU" sz="1200" b="1" dirty="0">
              <a:solidFill>
                <a:schemeClr val="folHlink"/>
              </a:solidFill>
            </a:endParaRPr>
          </a:p>
          <a:p>
            <a:pPr eaLnBrk="1" hangingPunct="1"/>
            <a:endParaRPr lang="ru-RU" altLang="ru-RU" sz="1200" b="1" dirty="0">
              <a:solidFill>
                <a:schemeClr val="folHlink"/>
              </a:solidFill>
            </a:endParaRPr>
          </a:p>
          <a:p>
            <a:pPr eaLnBrk="1" hangingPunct="1"/>
            <a:endParaRPr lang="ru-RU" altLang="ru-RU" sz="1200" b="1" dirty="0">
              <a:solidFill>
                <a:schemeClr val="folHlink"/>
              </a:solidFill>
            </a:endParaRPr>
          </a:p>
          <a:p>
            <a:pPr eaLnBrk="1" hangingPunct="1"/>
            <a:endParaRPr lang="en-US" altLang="ru-RU" sz="1200" b="1" dirty="0">
              <a:solidFill>
                <a:schemeClr val="folHlink"/>
              </a:solidFill>
            </a:endParaRPr>
          </a:p>
          <a:p>
            <a:pPr eaLnBrk="1" hangingPunct="1"/>
            <a:endParaRPr lang="en-US" altLang="ru-RU" sz="1200" b="1" dirty="0">
              <a:solidFill>
                <a:schemeClr val="folHlink"/>
              </a:solidFill>
            </a:endParaRPr>
          </a:p>
          <a:p>
            <a:pPr eaLnBrk="1" hangingPunct="1"/>
            <a:endParaRPr lang="en-US" altLang="ru-RU" sz="1200" b="1" dirty="0">
              <a:solidFill>
                <a:schemeClr val="folHlink"/>
              </a:solidFill>
            </a:endParaRPr>
          </a:p>
          <a:p>
            <a:pPr eaLnBrk="1" hangingPunct="1"/>
            <a:r>
              <a:rPr lang="ru-RU" altLang="ru-RU" sz="1200" b="1" dirty="0">
                <a:solidFill>
                  <a:schemeClr val="tx2"/>
                </a:solidFill>
              </a:rPr>
              <a:t>Димитровград</a:t>
            </a:r>
          </a:p>
          <a:p>
            <a:pPr eaLnBrk="1" hangingPunct="1"/>
            <a:r>
              <a:rPr lang="ru-RU" altLang="ru-RU" sz="1200" b="1" dirty="0">
                <a:solidFill>
                  <a:schemeClr val="tx2"/>
                </a:solidFill>
              </a:rPr>
              <a:t>сентябрь 2019</a:t>
            </a:r>
          </a:p>
        </p:txBody>
      </p:sp>
    </p:spTree>
    <p:extLst>
      <p:ext uri="{BB962C8B-B14F-4D97-AF65-F5344CB8AC3E}">
        <p14:creationId xmlns:p14="http://schemas.microsoft.com/office/powerpoint/2010/main" val="6490778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r="29722"/>
          <a:stretch/>
        </p:blipFill>
        <p:spPr bwMode="auto">
          <a:xfrm>
            <a:off x="2867732" y="1277559"/>
            <a:ext cx="3696182" cy="510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9908" y="-10702"/>
            <a:ext cx="7829136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003274"/>
                </a:solidFill>
              </a:rPr>
              <a:t>Общие сведения о планируемых мероприятиях </a:t>
            </a:r>
          </a:p>
        </p:txBody>
      </p:sp>
      <p:sp>
        <p:nvSpPr>
          <p:cNvPr id="8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60778" y="6500814"/>
            <a:ext cx="426427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77C3CB-C24C-4AC5-B993-703856264054}" type="slidenum">
              <a:rPr lang="ru-RU">
                <a:solidFill>
                  <a:srgbClr val="003274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968" y="1700808"/>
            <a:ext cx="2160240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Техперевооружение</a:t>
            </a:r>
            <a:r>
              <a:rPr lang="ru-RU" sz="1600" dirty="0"/>
              <a:t> магистральной тепловой сети от ТК 26 до ТК 12  по ул. Гвардейская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8968" y="4869160"/>
            <a:ext cx="2160240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Техперевооружение</a:t>
            </a:r>
            <a:r>
              <a:rPr lang="ru-RU" sz="1600" dirty="0"/>
              <a:t> магистральной тепловой сети от ТП-4А до ТП-9А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8968" y="3284984"/>
            <a:ext cx="2160240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Техперевооружение</a:t>
            </a:r>
            <a:r>
              <a:rPr lang="ru-RU" sz="1600" dirty="0"/>
              <a:t> тепловых сетей к школе № 22 и пос. "Зеленый"</a:t>
            </a:r>
          </a:p>
        </p:txBody>
      </p:sp>
      <p:cxnSp>
        <p:nvCxnSpPr>
          <p:cNvPr id="5" name="Прямая со стрелкой 4"/>
          <p:cNvCxnSpPr>
            <a:stCxn id="6" idx="3"/>
          </p:cNvCxnSpPr>
          <p:nvPr/>
        </p:nvCxnSpPr>
        <p:spPr>
          <a:xfrm flipV="1">
            <a:off x="2869208" y="1916832"/>
            <a:ext cx="2566888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</p:cNvCxnSpPr>
          <p:nvPr/>
        </p:nvCxnSpPr>
        <p:spPr>
          <a:xfrm flipV="1">
            <a:off x="2869208" y="2780928"/>
            <a:ext cx="2638896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4754" y="3284984"/>
            <a:ext cx="424216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II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753" y="1700808"/>
            <a:ext cx="424216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6920" y="4869160"/>
            <a:ext cx="432049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III</a:t>
            </a:r>
            <a:endParaRPr lang="ru-RU" sz="2000" b="1" dirty="0"/>
          </a:p>
        </p:txBody>
      </p:sp>
      <p:cxnSp>
        <p:nvCxnSpPr>
          <p:cNvPr id="23" name="Прямая со стрелкой 22"/>
          <p:cNvCxnSpPr>
            <a:stCxn id="7" idx="3"/>
          </p:cNvCxnSpPr>
          <p:nvPr/>
        </p:nvCxnSpPr>
        <p:spPr>
          <a:xfrm>
            <a:off x="2869208" y="5589240"/>
            <a:ext cx="2350864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84754" y="1167071"/>
            <a:ext cx="2584454" cy="3897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Мероприятия</a:t>
            </a:r>
          </a:p>
        </p:txBody>
      </p:sp>
      <p:sp>
        <p:nvSpPr>
          <p:cNvPr id="75" name="Овал 74"/>
          <p:cNvSpPr/>
          <p:nvPr/>
        </p:nvSpPr>
        <p:spPr>
          <a:xfrm>
            <a:off x="5220072" y="1196752"/>
            <a:ext cx="1080120" cy="1071321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338688" y="2459703"/>
            <a:ext cx="720080" cy="702225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033640" y="5305401"/>
            <a:ext cx="864096" cy="836320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444208" y="1168854"/>
            <a:ext cx="2440438" cy="3897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Цели реализации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444208" y="3329228"/>
            <a:ext cx="2440437" cy="8870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Улучшение гидравлического режима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444209" y="4399232"/>
            <a:ext cx="2440436" cy="872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Снижение потерь тепловой энергии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444208" y="5445224"/>
            <a:ext cx="2440435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Подключение новых потребителей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444206" y="1700808"/>
            <a:ext cx="2440437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Обеспечение качественного  и надежного теплоснабжения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1742195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9908" y="-10702"/>
            <a:ext cx="7829136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003274"/>
                </a:solidFill>
              </a:rPr>
              <a:t>Мероприятие </a:t>
            </a:r>
            <a:r>
              <a:rPr lang="en-US" dirty="0">
                <a:solidFill>
                  <a:srgbClr val="003274"/>
                </a:solidFill>
              </a:rPr>
              <a:t>I</a:t>
            </a:r>
            <a:r>
              <a:rPr lang="ru-RU" dirty="0">
                <a:solidFill>
                  <a:srgbClr val="003274"/>
                </a:solidFill>
              </a:rPr>
              <a:t>: Техническое перевооружение магистральной тепловой сети от ТК 26 до ТК 12  по ул. Гвардейская</a:t>
            </a:r>
          </a:p>
        </p:txBody>
      </p:sp>
      <p:sp>
        <p:nvSpPr>
          <p:cNvPr id="8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60778" y="6500814"/>
            <a:ext cx="426427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77C3CB-C24C-4AC5-B993-703856264054}" type="slidenum">
              <a:rPr lang="ru-RU">
                <a:solidFill>
                  <a:srgbClr val="003274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2050" name="Picture 2" descr="C:\Users\v.fadeev\Desktop\Мероприятие 1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5" r="38476" b="2334"/>
          <a:stretch/>
        </p:blipFill>
        <p:spPr bwMode="auto">
          <a:xfrm>
            <a:off x="4572000" y="1064312"/>
            <a:ext cx="4320480" cy="52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6228184" y="3501008"/>
            <a:ext cx="288032" cy="266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8829"/>
              </p:ext>
            </p:extLst>
          </p:nvPr>
        </p:nvGraphicFramePr>
        <p:xfrm>
          <a:off x="249908" y="998146"/>
          <a:ext cx="4394100" cy="538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5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Критерии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Основные сведения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8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Актуальность</a:t>
                      </a:r>
                    </a:p>
                    <a:p>
                      <a:pPr algn="ctr"/>
                      <a:endParaRPr lang="ru-RU" sz="500" b="1" dirty="0"/>
                    </a:p>
                    <a:p>
                      <a:pPr algn="ctr"/>
                      <a:r>
                        <a:rPr lang="ru-RU" sz="1000" b="1" dirty="0"/>
                        <a:t>Состояние</a:t>
                      </a:r>
                      <a:r>
                        <a:rPr lang="ru-RU" sz="1000" b="1" baseline="0" dirty="0"/>
                        <a:t> сети:</a:t>
                      </a:r>
                    </a:p>
                    <a:p>
                      <a:pPr algn="ctr"/>
                      <a:endParaRPr lang="ru-RU" sz="200" b="1" dirty="0"/>
                    </a:p>
                    <a:p>
                      <a:pPr algn="ctr"/>
                      <a:r>
                        <a:rPr lang="ru-RU" sz="1000" b="1" dirty="0"/>
                        <a:t>износ</a:t>
                      </a:r>
                      <a:r>
                        <a:rPr lang="ru-RU" sz="1000" b="1" baseline="0" dirty="0"/>
                        <a:t> – 96 %</a:t>
                      </a:r>
                    </a:p>
                    <a:p>
                      <a:pPr algn="ctr"/>
                      <a:r>
                        <a:rPr lang="ru-RU" sz="1000" b="1" baseline="0" dirty="0"/>
                        <a:t>порывов в год ≈ 6</a:t>
                      </a:r>
                    </a:p>
                    <a:p>
                      <a:pPr algn="ctr"/>
                      <a:endParaRPr lang="ru-RU" sz="500" b="1" baseline="0" dirty="0"/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rgbClr val="FF0000"/>
                          </a:solidFill>
                        </a:rPr>
                        <a:t>Потребители:</a:t>
                      </a:r>
                    </a:p>
                    <a:p>
                      <a:pPr algn="ctr"/>
                      <a:endParaRPr lang="ru-RU" sz="2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rgbClr val="FF0000"/>
                          </a:solidFill>
                        </a:rPr>
                        <a:t>МКД – 57 объектов, (4251 квартира)</a:t>
                      </a:r>
                    </a:p>
                    <a:p>
                      <a:pPr algn="ctr"/>
                      <a:endParaRPr lang="ru-RU" sz="2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rgbClr val="FF0000"/>
                          </a:solidFill>
                        </a:rPr>
                        <a:t>детский сад № 54, </a:t>
                      </a: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rgbClr val="FF0000"/>
                          </a:solidFill>
                        </a:rPr>
                        <a:t>(359 детей)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В период с 2010 по 2018 года к магистральным тепловым сетям 11, 11А </a:t>
                      </a:r>
                      <a:r>
                        <a:rPr lang="ru-RU" sz="1200" dirty="0" err="1"/>
                        <a:t>мкр</a:t>
                      </a:r>
                      <a:r>
                        <a:rPr lang="ru-RU" sz="1200" dirty="0"/>
                        <a:t>. подключены и введены в эксплуатацию 16 объектов капитального строительства. В период с 2019 по 2022 к данной магистральной планируется подключение еще 4-х объектов капитального строительства.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Описание выполняемых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Прокладка нового трубопровода диаметром 375 мм. взамен 325 мм. в существующем непроходном канале, с демонтажем старого трубопровода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algn="ctr"/>
                      <a:r>
                        <a:rPr lang="ru-RU" sz="1200" b="1" strike="noStrike" baseline="0" dirty="0"/>
                        <a:t>Результаты реализации  проекта/</a:t>
                      </a:r>
                    </a:p>
                    <a:p>
                      <a:pPr algn="ctr"/>
                      <a:r>
                        <a:rPr lang="ru-RU" sz="1200" b="1" strike="noStrike" baseline="0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baseline="0" dirty="0" smtClean="0">
                          <a:solidFill>
                            <a:srgbClr val="00B050"/>
                          </a:solidFill>
                        </a:rPr>
                        <a:t>√ </a:t>
                      </a:r>
                      <a:r>
                        <a:rPr lang="ru-RU" sz="1200" strike="noStrike" baseline="0" dirty="0" smtClean="0">
                          <a:solidFill>
                            <a:schemeClr val="tx1"/>
                          </a:solidFill>
                        </a:rPr>
                        <a:t>Решена проблема подключения домов по программе «Детей сирот»</a:t>
                      </a:r>
                      <a:endParaRPr lang="ru-RU" sz="1200" b="1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baseline="0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r>
                        <a:rPr lang="ru-RU" sz="1200" b="1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strike="noStrike" baseline="0" dirty="0" smtClean="0">
                          <a:solidFill>
                            <a:schemeClr val="tx1"/>
                          </a:solidFill>
                        </a:rPr>
                        <a:t>Решена проблема теплоснабжения  МКД по ул. Братская (улучшен гидравлический режим)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baseline="0" dirty="0" smtClean="0">
                          <a:solidFill>
                            <a:srgbClr val="00B050"/>
                          </a:solidFill>
                        </a:rPr>
                        <a:t>√ </a:t>
                      </a:r>
                      <a:r>
                        <a:rPr lang="ru-RU" sz="1200" b="0" strike="noStrike" baseline="0" dirty="0" smtClean="0">
                          <a:solidFill>
                            <a:schemeClr val="tx1"/>
                          </a:solidFill>
                        </a:rPr>
                        <a:t>Исключена возможность возникновения аварийных ситуаций в отопительный период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Стоимость</a:t>
                      </a:r>
                      <a:r>
                        <a:rPr lang="ru-RU" sz="1200" b="1" baseline="0" dirty="0"/>
                        <a:t> </a:t>
                      </a:r>
                      <a:endParaRPr lang="ru-RU" sz="1200" b="1" dirty="0"/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9 333 254,00 руб. без учета НДС</a:t>
                      </a:r>
                    </a:p>
                    <a:p>
                      <a:r>
                        <a:rPr lang="ru-RU" sz="1200" dirty="0"/>
                        <a:t>11 199 904,80 руб. с учетом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Сроки реализации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разработка проекта: </a:t>
                      </a:r>
                      <a:r>
                        <a:rPr lang="ru-RU" sz="1200"/>
                        <a:t>2019 </a:t>
                      </a:r>
                      <a:r>
                        <a:rPr lang="ru-RU" sz="1200" smtClean="0"/>
                        <a:t>год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- СМР: </a:t>
                      </a:r>
                      <a:r>
                        <a:rPr lang="ru-RU" sz="1200" dirty="0" smtClean="0"/>
                        <a:t>2020-2021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0144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9908" y="-10702"/>
            <a:ext cx="7829136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003274"/>
                </a:solidFill>
              </a:rPr>
              <a:t>Мероприятие </a:t>
            </a:r>
            <a:r>
              <a:rPr lang="en-US" dirty="0">
                <a:solidFill>
                  <a:srgbClr val="003274"/>
                </a:solidFill>
              </a:rPr>
              <a:t>II</a:t>
            </a:r>
            <a:r>
              <a:rPr lang="ru-RU" dirty="0">
                <a:solidFill>
                  <a:srgbClr val="003274"/>
                </a:solidFill>
              </a:rPr>
              <a:t>: </a:t>
            </a:r>
            <a:r>
              <a:rPr lang="ru-RU" dirty="0" err="1">
                <a:solidFill>
                  <a:srgbClr val="003274"/>
                </a:solidFill>
              </a:rPr>
              <a:t>Техперевооружение</a:t>
            </a:r>
            <a:r>
              <a:rPr lang="ru-RU" dirty="0">
                <a:solidFill>
                  <a:srgbClr val="003274"/>
                </a:solidFill>
              </a:rPr>
              <a:t> тепловых сетей к школе № 22 и пос. "Зеленый"</a:t>
            </a:r>
          </a:p>
        </p:txBody>
      </p:sp>
      <p:sp>
        <p:nvSpPr>
          <p:cNvPr id="8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60778" y="6500814"/>
            <a:ext cx="426427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77C3CB-C24C-4AC5-B993-703856264054}" type="slidenum">
              <a:rPr lang="ru-RU">
                <a:solidFill>
                  <a:srgbClr val="003274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3274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19543"/>
              </p:ext>
            </p:extLst>
          </p:nvPr>
        </p:nvGraphicFramePr>
        <p:xfrm>
          <a:off x="249907" y="998146"/>
          <a:ext cx="4612461" cy="5572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8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3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Критерии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Основные сведения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8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Актуальность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Состояние сети: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износ – 95 %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порывов в год ≈ 28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Потребители: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57 жилых домов, (196 проживающих)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средняя школа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№ 54,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(276 учащихся)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подразделения МВД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Высокая аварийность действующей</a:t>
                      </a:r>
                      <a:r>
                        <a:rPr lang="ru-RU" sz="1200" baseline="0" dirty="0"/>
                        <a:t> тепловой сети, большое количество обращений граждан на предоставление коммунальных услуг по отоплению и горячему водоснабжению ненадлежащего качества. Необходимо привести в соответствие с существующими требованиями нормативных документов, Правил технической эксплуатации тепловых энергоустановок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Описание выполняемых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Техническое перевооружение тепловых сетей протяженностью  6614 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algn="ctr"/>
                      <a:r>
                        <a:rPr lang="ru-RU" sz="1200" b="1" strike="noStrike" baseline="0" dirty="0"/>
                        <a:t>Результаты реализации  проекта/</a:t>
                      </a:r>
                    </a:p>
                    <a:p>
                      <a:pPr algn="ctr"/>
                      <a:r>
                        <a:rPr lang="ru-RU" sz="1200" b="1" strike="noStrike" baseline="0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baseline="0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r>
                        <a:rPr lang="ru-RU" sz="1200" b="0" strike="noStrike" baseline="0" dirty="0" smtClean="0">
                          <a:solidFill>
                            <a:schemeClr val="tx1"/>
                          </a:solidFill>
                        </a:rPr>
                        <a:t>  Решен вопрос с подключением С/Ш №22 и обеспечением её тепловой энергией надлежащего качества.</a:t>
                      </a:r>
                      <a:endParaRPr lang="ru-RU" sz="1200" b="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200" b="0" strike="noStrike" baseline="0" dirty="0" smtClean="0">
                          <a:solidFill>
                            <a:srgbClr val="00B050"/>
                          </a:solidFill>
                        </a:rPr>
                        <a:t>√  </a:t>
                      </a:r>
                      <a:r>
                        <a:rPr lang="ru-RU" sz="1200" b="0" strike="noStrike" baseline="0" dirty="0" smtClean="0">
                          <a:solidFill>
                            <a:schemeClr val="tx1"/>
                          </a:solidFill>
                        </a:rPr>
                        <a:t>Решен вопрос с теплоснабжением и с горячим водоснабжением потребителей в летний период (в </a:t>
                      </a:r>
                      <a:r>
                        <a:rPr lang="ru-RU" sz="1200" b="0" strike="noStrike" baseline="0" dirty="0" err="1" smtClean="0">
                          <a:solidFill>
                            <a:schemeClr val="tx1"/>
                          </a:solidFill>
                        </a:rPr>
                        <a:t>т.ч</a:t>
                      </a:r>
                      <a:r>
                        <a:rPr lang="ru-RU" sz="1200" b="0" strike="noStrike" baseline="0" dirty="0" smtClean="0">
                          <a:solidFill>
                            <a:schemeClr val="tx1"/>
                          </a:solidFill>
                        </a:rPr>
                        <a:t>. ветеранов).</a:t>
                      </a:r>
                    </a:p>
                    <a:p>
                      <a:pPr algn="just"/>
                      <a:r>
                        <a:rPr lang="ru-RU" sz="1200" b="0" strike="noStrike" baseline="0" dirty="0" smtClean="0">
                          <a:solidFill>
                            <a:srgbClr val="00B050"/>
                          </a:solidFill>
                        </a:rPr>
                        <a:t>√  </a:t>
                      </a:r>
                      <a:r>
                        <a:rPr lang="ru-RU" sz="1200" b="0" strike="noStrike" baseline="0" dirty="0" smtClean="0">
                          <a:solidFill>
                            <a:schemeClr val="tx1"/>
                          </a:solidFill>
                        </a:rPr>
                        <a:t>Решен вопрос снижения тепловых потерь до нормативных значений.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Стоимость</a:t>
                      </a:r>
                      <a:r>
                        <a:rPr lang="ru-RU" sz="1200" b="1" baseline="0" dirty="0"/>
                        <a:t> </a:t>
                      </a:r>
                      <a:endParaRPr lang="ru-RU" sz="1200" b="1" dirty="0"/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5 966 278 66 руб. без учета НДС</a:t>
                      </a:r>
                    </a:p>
                    <a:p>
                      <a:r>
                        <a:rPr lang="ru-RU" sz="1200" dirty="0"/>
                        <a:t>7 159 534,39 руб. с учетом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Сроки реализации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разработка проекта: 2020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- СМР: </a:t>
                      </a:r>
                      <a:r>
                        <a:rPr lang="ru-RU" sz="1200" dirty="0" smtClean="0"/>
                        <a:t>2020-2022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074" name="Picture 2" descr="C:\Users\v.fadeev\Desktop\Мероприятие 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67250"/>
            <a:ext cx="3960440" cy="52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160580" y="2924944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60580" y="2924944"/>
            <a:ext cx="1080120" cy="108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235938" y="3100491"/>
            <a:ext cx="432048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6239633" y="3012864"/>
            <a:ext cx="1067" cy="108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667986" y="2857698"/>
            <a:ext cx="38385" cy="3195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706371" y="2884468"/>
            <a:ext cx="974489" cy="94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944556" y="3553964"/>
            <a:ext cx="244602" cy="18525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944556" y="5406557"/>
            <a:ext cx="2448272" cy="326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110394" y="3694832"/>
            <a:ext cx="202314" cy="18509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392828" y="3867024"/>
            <a:ext cx="202314" cy="18509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89324" y="5718002"/>
            <a:ext cx="651576" cy="36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026048" y="5296445"/>
            <a:ext cx="936104" cy="4527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6896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9908" y="-10702"/>
            <a:ext cx="7829136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003274"/>
                </a:solidFill>
              </a:rPr>
              <a:t>Мероприятие </a:t>
            </a:r>
            <a:r>
              <a:rPr lang="en-US" dirty="0">
                <a:solidFill>
                  <a:srgbClr val="003274"/>
                </a:solidFill>
              </a:rPr>
              <a:t>III</a:t>
            </a:r>
            <a:r>
              <a:rPr lang="ru-RU" dirty="0">
                <a:solidFill>
                  <a:srgbClr val="003274"/>
                </a:solidFill>
              </a:rPr>
              <a:t>: </a:t>
            </a:r>
            <a:r>
              <a:rPr lang="ru-RU" dirty="0" err="1">
                <a:solidFill>
                  <a:srgbClr val="003274"/>
                </a:solidFill>
              </a:rPr>
              <a:t>Техперевооружение</a:t>
            </a:r>
            <a:r>
              <a:rPr lang="ru-RU" dirty="0">
                <a:solidFill>
                  <a:srgbClr val="003274"/>
                </a:solidFill>
              </a:rPr>
              <a:t> магистральной тепловой сети от ТП-4А до ТП-9А</a:t>
            </a:r>
          </a:p>
        </p:txBody>
      </p:sp>
      <p:sp>
        <p:nvSpPr>
          <p:cNvPr id="8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60778" y="6500814"/>
            <a:ext cx="426427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77C3CB-C24C-4AC5-B993-703856264054}" type="slidenum">
              <a:rPr lang="ru-RU">
                <a:solidFill>
                  <a:srgbClr val="003274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3274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57047"/>
              </p:ext>
            </p:extLst>
          </p:nvPr>
        </p:nvGraphicFramePr>
        <p:xfrm>
          <a:off x="236398" y="874726"/>
          <a:ext cx="4551626" cy="585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3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8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Критерии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Основные сведения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8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Актуальность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Состояние сети: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износ – 100 %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порывов в год ≈ 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Потребители: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ИК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(1301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человек)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КП 5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(250 человек)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предприятий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В 2017 и в 2018 годах на участке теплосети от ТП-4А до ТП-9А выявлены неоднократные повреждения.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Высокая вероятность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аварийного отключения  потребителей тепловой энергии промышленных площадок №3, №4 (ул. Промышленная, пр-т Автостроителей)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Описание выполняемых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Прокладка новой теплосети протяженностью 650 м в существующем непроходном канале, с демонтажем старого трубопровода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algn="ctr"/>
                      <a:r>
                        <a:rPr lang="ru-RU" sz="1200" b="1" strike="noStrike" baseline="0" dirty="0"/>
                        <a:t>Результаты реализации  проекта/</a:t>
                      </a:r>
                    </a:p>
                    <a:p>
                      <a:pPr algn="ctr"/>
                      <a:r>
                        <a:rPr lang="ru-RU" sz="1200" b="1" strike="noStrike" baseline="0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strike="noStrike" baseline="0" dirty="0" smtClean="0">
                          <a:solidFill>
                            <a:srgbClr val="00B050"/>
                          </a:solidFill>
                        </a:rPr>
                        <a:t>√ </a:t>
                      </a:r>
                      <a:r>
                        <a:rPr lang="ru-RU" sz="1200" b="0" strike="noStrike" baseline="0" dirty="0" smtClean="0">
                          <a:solidFill>
                            <a:schemeClr val="tx1"/>
                          </a:solidFill>
                        </a:rPr>
                        <a:t>Решен вопрос по повышению качества теплоснабжения Исправительной колонии №10 и Колонии поселении №5.</a:t>
                      </a:r>
                    </a:p>
                    <a:p>
                      <a:pPr algn="just"/>
                      <a:r>
                        <a:rPr lang="ru-RU" sz="1200" b="0" strike="noStrike" baseline="0" dirty="0" smtClean="0">
                          <a:solidFill>
                            <a:srgbClr val="00B050"/>
                          </a:solidFill>
                        </a:rPr>
                        <a:t>√ </a:t>
                      </a:r>
                      <a:r>
                        <a:rPr lang="ru-RU" sz="1200" b="0" strike="noStrike" baseline="0" dirty="0" smtClean="0">
                          <a:solidFill>
                            <a:schemeClr val="tx1"/>
                          </a:solidFill>
                        </a:rPr>
                        <a:t> Снижена аварийность и доведены тепловые потери до нормативных на данном участке.</a:t>
                      </a:r>
                    </a:p>
                    <a:p>
                      <a:pPr algn="just"/>
                      <a:r>
                        <a:rPr lang="ru-RU" sz="1200" b="0" strike="noStrike" baseline="0" dirty="0" smtClean="0">
                          <a:solidFill>
                            <a:srgbClr val="00B050"/>
                          </a:solidFill>
                        </a:rPr>
                        <a:t>√ </a:t>
                      </a:r>
                      <a:r>
                        <a:rPr lang="ru-RU" sz="1200" b="0" strike="noStrike" baseline="0" dirty="0" smtClean="0">
                          <a:solidFill>
                            <a:schemeClr val="tx1"/>
                          </a:solidFill>
                        </a:rPr>
                        <a:t>Создана возможность подключения новых потребителей к централизованной системе теплоснабжения.</a:t>
                      </a:r>
                      <a:endParaRPr lang="ru-RU" sz="1200" b="0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Стоимость</a:t>
                      </a:r>
                      <a:r>
                        <a:rPr lang="ru-RU" sz="1200" b="1" baseline="0" dirty="0"/>
                        <a:t> </a:t>
                      </a:r>
                      <a:endParaRPr lang="ru-RU" sz="1200" b="1" dirty="0"/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12 783 000,00 руб. без учета НДС</a:t>
                      </a:r>
                    </a:p>
                    <a:p>
                      <a:r>
                        <a:rPr lang="ru-RU" sz="1200" dirty="0"/>
                        <a:t>15 339 600,00 руб. с учетом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37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Сроки реализации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разработка проекта: </a:t>
                      </a:r>
                      <a:r>
                        <a:rPr lang="ru-RU" sz="1200" dirty="0" smtClean="0"/>
                        <a:t>2020 год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- СМР: </a:t>
                      </a:r>
                      <a:r>
                        <a:rPr lang="ru-RU" sz="1200" dirty="0" smtClean="0"/>
                        <a:t>2019-2021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2F275B9-18E4-40D5-97EF-3745AFB2C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0" t="26201" r="34752" b="8416"/>
          <a:stretch/>
        </p:blipFill>
        <p:spPr>
          <a:xfrm rot="5400000">
            <a:off x="4174729" y="1581235"/>
            <a:ext cx="5247861" cy="41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1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тарифной нагрузки на потребителей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258885"/>
              </p:ext>
            </p:extLst>
          </p:nvPr>
        </p:nvGraphicFramePr>
        <p:xfrm>
          <a:off x="107504" y="1125538"/>
          <a:ext cx="9145016" cy="273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A6445-EE76-4CA2-A614-3105BAA2E22E}" type="slidenum">
              <a:rPr lang="ru-RU" smtClean="0">
                <a:solidFill>
                  <a:srgbClr val="003274"/>
                </a:solidFill>
              </a:rPr>
              <a:pPr/>
              <a:t>6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6403250" y="3543092"/>
            <a:ext cx="140062" cy="163381"/>
          </a:xfrm>
          <a:prstGeom prst="rightBrace">
            <a:avLst>
              <a:gd name="adj1" fmla="val 8333"/>
              <a:gd name="adj2" fmla="val 49524"/>
            </a:avLst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8144" y="3705270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Δ</a:t>
            </a:r>
            <a:r>
              <a:rPr lang="ru-RU" sz="1200" dirty="0" smtClean="0"/>
              <a:t> </a:t>
            </a:r>
            <a:r>
              <a:rPr lang="ru-RU" sz="1200" b="1" dirty="0" smtClean="0"/>
              <a:t>29 Руб.</a:t>
            </a:r>
            <a:r>
              <a:rPr lang="en-US" sz="1200" b="1" dirty="0" smtClean="0"/>
              <a:t>/</a:t>
            </a:r>
            <a:r>
              <a:rPr lang="ru-RU" sz="1200" b="1" dirty="0" smtClean="0"/>
              <a:t>Гкал</a:t>
            </a:r>
            <a:endParaRPr lang="ru-RU" sz="1200" b="1" dirty="0"/>
          </a:p>
        </p:txBody>
      </p:sp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3224921577"/>
              </p:ext>
            </p:extLst>
          </p:nvPr>
        </p:nvGraphicFramePr>
        <p:xfrm>
          <a:off x="107504" y="4024561"/>
          <a:ext cx="8712968" cy="253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73088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Компенсирующие мероприятия для потребителей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017042"/>
            <a:ext cx="8424862" cy="5148262"/>
          </a:xfrm>
        </p:spPr>
        <p:txBody>
          <a:bodyPr/>
          <a:lstStyle/>
          <a:p>
            <a:r>
              <a:rPr lang="ru-RU" dirty="0" smtClean="0"/>
              <a:t>Регулировка системы теплоснабжения потребителей.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/>
              <a:t>Постоянный мониторинг потребления МКД и предоставление данных в Комитет по ЖКХ </a:t>
            </a:r>
            <a:r>
              <a:rPr lang="ru-RU" dirty="0" err="1" smtClean="0"/>
              <a:t>г.Димитровграда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Оптимизация тепло-гидравлического режима тепловой сети с использованием программного комплекса </a:t>
            </a:r>
            <a:r>
              <a:rPr lang="ru-RU" dirty="0" err="1" smtClean="0"/>
              <a:t>ЗулуТермо</a:t>
            </a:r>
            <a:r>
              <a:rPr lang="ru-RU" dirty="0" smtClean="0"/>
              <a:t> (используется в НИИАР-Генерация).</a:t>
            </a:r>
          </a:p>
          <a:p>
            <a:pPr algn="just"/>
            <a:r>
              <a:rPr lang="ru-RU" dirty="0" err="1" smtClean="0"/>
              <a:t>Тепловизионный</a:t>
            </a:r>
            <a:r>
              <a:rPr lang="ru-RU" dirty="0" smtClean="0"/>
              <a:t> мониторинг в рамках </a:t>
            </a:r>
            <a:r>
              <a:rPr lang="ru-RU" dirty="0" err="1" smtClean="0"/>
              <a:t>энергоаудита</a:t>
            </a:r>
            <a:r>
              <a:rPr lang="ru-RU" dirty="0" smtClean="0"/>
              <a:t> </a:t>
            </a:r>
            <a:r>
              <a:rPr lang="ru-RU" smtClean="0"/>
              <a:t>социальных объектов и МКД.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A6445-EE76-4CA2-A614-3105BAA2E22E}" type="slidenum">
              <a:rPr lang="ru-RU" smtClean="0">
                <a:solidFill>
                  <a:srgbClr val="003274"/>
                </a:solidFill>
              </a:rPr>
              <a:pPr/>
              <a:t>7</a:t>
            </a:fld>
            <a:endParaRPr lang="ru-RU">
              <a:solidFill>
                <a:srgbClr val="00327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20378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7525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9908" y="-10702"/>
            <a:ext cx="7829136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003274"/>
                </a:solidFill>
              </a:rPr>
              <a:t>Этапы принятия инвестиционной программы</a:t>
            </a:r>
          </a:p>
        </p:txBody>
      </p:sp>
      <p:sp>
        <p:nvSpPr>
          <p:cNvPr id="8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81696" y="6481589"/>
            <a:ext cx="426427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77C3CB-C24C-4AC5-B993-703856264054}" type="slidenum">
              <a:rPr lang="ru-RU">
                <a:solidFill>
                  <a:srgbClr val="003274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1387" y="2348880"/>
            <a:ext cx="5804185" cy="794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Рассмотрение инвестиционной программы в Комитете по жилищно-коммунальному комплексу и </a:t>
            </a:r>
          </a:p>
          <a:p>
            <a:pPr algn="ctr"/>
            <a:r>
              <a:rPr lang="ru-RU" sz="1600" dirty="0"/>
              <a:t>Администрацией г. Димитровграда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2954" y="2348881"/>
            <a:ext cx="505750" cy="7944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1386" y="3289102"/>
            <a:ext cx="5804185" cy="774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Рассмотрение инвестиционной программы рабочей группой в Министерстве цифровой экономики и конкуренции Ульяновской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9437" y="3289102"/>
            <a:ext cx="505750" cy="77427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2677" y="4223410"/>
            <a:ext cx="7317019" cy="762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Ходатайство Городской Думы города Димитровграда об установлении предельного индекса изменения размера платы за коммунальные услуги по отоплению и горячему водоснабжению сверх среднего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3033" y="4223411"/>
            <a:ext cx="495589" cy="7623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4371" y="5144375"/>
            <a:ext cx="7317019" cy="10209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Обращение губернатора Ульяновской области в ФАС России </a:t>
            </a:r>
            <a:endParaRPr lang="en-US" sz="1600" dirty="0"/>
          </a:p>
          <a:p>
            <a:pPr algn="ctr"/>
            <a:r>
              <a:rPr lang="ru-RU" sz="1600" dirty="0"/>
              <a:t>об установлении предельного индекса изменения размера платы за коммунальные услуги по отоплению и горячему водоснабжению для </a:t>
            </a:r>
          </a:p>
          <a:p>
            <a:pPr algn="ctr"/>
            <a:r>
              <a:rPr lang="ru-RU" sz="1600" dirty="0"/>
              <a:t>МО г. Димитровград сверх среднего</a:t>
            </a:r>
            <a:r>
              <a:rPr lang="en-US" sz="1600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9431" y="5142580"/>
            <a:ext cx="505750" cy="10227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18622" y="2348880"/>
            <a:ext cx="505750" cy="7944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18622" y="3289102"/>
            <a:ext cx="505750" cy="77427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18622" y="4223410"/>
            <a:ext cx="504055" cy="76233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8622" y="5143186"/>
            <a:ext cx="505750" cy="10221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5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A38C9A7-3F1F-4178-B98A-47FCECEABFD8}"/>
              </a:ext>
            </a:extLst>
          </p:cNvPr>
          <p:cNvSpPr/>
          <p:nvPr/>
        </p:nvSpPr>
        <p:spPr>
          <a:xfrm>
            <a:off x="672843" y="1969314"/>
            <a:ext cx="360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ru-RU" sz="9600" dirty="0">
              <a:solidFill>
                <a:srgbClr val="92D05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1E84BA0-8E40-44ED-8650-C57D3639C263}"/>
              </a:ext>
            </a:extLst>
          </p:cNvPr>
          <p:cNvSpPr/>
          <p:nvPr/>
        </p:nvSpPr>
        <p:spPr>
          <a:xfrm>
            <a:off x="676576" y="2898358"/>
            <a:ext cx="360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>
                <a:solidFill>
                  <a:srgbClr val="FFFF00"/>
                </a:solidFill>
                <a:sym typeface="Wingdings 2" panose="05020102010507070707" pitchFamily="18" charset="2"/>
              </a:rPr>
              <a:t>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3968D83-5CED-4AA6-9A19-90123FC32CC5}"/>
              </a:ext>
            </a:extLst>
          </p:cNvPr>
          <p:cNvSpPr/>
          <p:nvPr/>
        </p:nvSpPr>
        <p:spPr>
          <a:xfrm>
            <a:off x="1425037" y="1393022"/>
            <a:ext cx="5804185" cy="794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Направление в адрес Администрации г. Димитровграда перечня предложений по внесению изменений в схему теплоснабжения МО г. Димитровград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C87D5F-168C-488E-B29A-913AA55D42F2}"/>
              </a:ext>
            </a:extLst>
          </p:cNvPr>
          <p:cNvSpPr/>
          <p:nvPr/>
        </p:nvSpPr>
        <p:spPr>
          <a:xfrm>
            <a:off x="415313" y="1393023"/>
            <a:ext cx="505750" cy="7944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1FBC495C-5EC9-4A47-A23D-D0B58EC6F0A8}"/>
              </a:ext>
            </a:extLst>
          </p:cNvPr>
          <p:cNvSpPr/>
          <p:nvPr/>
        </p:nvSpPr>
        <p:spPr>
          <a:xfrm>
            <a:off x="920981" y="1393022"/>
            <a:ext cx="505750" cy="7944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1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AE8DD7A-38AF-4C04-948C-81C4291018E7}"/>
              </a:ext>
            </a:extLst>
          </p:cNvPr>
          <p:cNvSpPr/>
          <p:nvPr/>
        </p:nvSpPr>
        <p:spPr>
          <a:xfrm>
            <a:off x="7229222" y="1393022"/>
            <a:ext cx="1500574" cy="794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Реализовано в феврале 2019 года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58AF023-8638-4E26-A588-C3D128F49218}"/>
              </a:ext>
            </a:extLst>
          </p:cNvPr>
          <p:cNvSpPr/>
          <p:nvPr/>
        </p:nvSpPr>
        <p:spPr>
          <a:xfrm>
            <a:off x="7235572" y="2349751"/>
            <a:ext cx="1500574" cy="794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Реализовано в апреле 2019 года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99C45F6-7FC2-48EF-93B7-B55056F5C106}"/>
              </a:ext>
            </a:extLst>
          </p:cNvPr>
          <p:cNvSpPr/>
          <p:nvPr/>
        </p:nvSpPr>
        <p:spPr>
          <a:xfrm>
            <a:off x="7239122" y="3289102"/>
            <a:ext cx="1500574" cy="779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Реализовано в августе 2019 года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6FBE942-158A-459F-BB63-D16D40D15A93}"/>
              </a:ext>
            </a:extLst>
          </p:cNvPr>
          <p:cNvSpPr/>
          <p:nvPr/>
        </p:nvSpPr>
        <p:spPr>
          <a:xfrm>
            <a:off x="665829" y="1024446"/>
            <a:ext cx="360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ru-RU" sz="9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898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9908" y="-10702"/>
            <a:ext cx="7829136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Проект решения Городской Думы города Димитровграда</a:t>
            </a:r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8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60778" y="6481589"/>
            <a:ext cx="426427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77C3CB-C24C-4AC5-B993-703856264054}" type="slidenum">
              <a:rPr lang="ru-RU">
                <a:solidFill>
                  <a:srgbClr val="003274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9505" y="4326317"/>
            <a:ext cx="7317019" cy="762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Принять решение об установлении предельного индекса изменения размера платы за коммунальные услуги по отоплению и горячему водоснабжению сверх среднего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9861" y="4326318"/>
            <a:ext cx="495589" cy="7623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51199" y="5247282"/>
            <a:ext cx="7317019" cy="10209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Направить в адрес губернатора Ульяновской области решение об установлении предельного индекса изменения размера платы за коммунальные услуги по отоплению и горячему водоснабжению </a:t>
            </a:r>
          </a:p>
          <a:p>
            <a:pPr algn="ctr"/>
            <a:r>
              <a:rPr lang="ru-RU" sz="1600" dirty="0"/>
              <a:t>для МО г. </a:t>
            </a:r>
            <a:r>
              <a:rPr lang="ru-RU" sz="1600" dirty="0"/>
              <a:t>Димитровград ООО «НИИАР-ГЕНЕРАЦИЯ</a:t>
            </a:r>
            <a:r>
              <a:rPr lang="ru-RU" sz="1600" dirty="0" smtClean="0"/>
              <a:t>»</a:t>
            </a:r>
            <a:r>
              <a:rPr lang="ru-RU" sz="1600" dirty="0" smtClean="0"/>
              <a:t> </a:t>
            </a:r>
            <a:r>
              <a:rPr lang="ru-RU" sz="1600" dirty="0"/>
              <a:t>сверх среднего</a:t>
            </a:r>
            <a:endParaRPr lang="en-US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6259" y="5245487"/>
            <a:ext cx="505750" cy="10227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45450" y="4326317"/>
            <a:ext cx="504055" cy="76233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45450" y="5246093"/>
            <a:ext cx="505750" cy="10221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A38C9A7-3F1F-4178-B98A-47FCECEABFD8}"/>
              </a:ext>
            </a:extLst>
          </p:cNvPr>
          <p:cNvSpPr/>
          <p:nvPr/>
        </p:nvSpPr>
        <p:spPr>
          <a:xfrm>
            <a:off x="690113" y="3913721"/>
            <a:ext cx="360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ru-RU" sz="9600" dirty="0">
              <a:solidFill>
                <a:srgbClr val="92D05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6FBE942-158A-459F-BB63-D16D40D15A93}"/>
              </a:ext>
            </a:extLst>
          </p:cNvPr>
          <p:cNvSpPr/>
          <p:nvPr/>
        </p:nvSpPr>
        <p:spPr>
          <a:xfrm>
            <a:off x="688702" y="5027692"/>
            <a:ext cx="360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ru-RU" sz="9600" dirty="0">
              <a:solidFill>
                <a:srgbClr val="92D05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1780C53-D444-4EA7-AECF-0A54D6D5EE39}"/>
              </a:ext>
            </a:extLst>
          </p:cNvPr>
          <p:cNvSpPr/>
          <p:nvPr/>
        </p:nvSpPr>
        <p:spPr>
          <a:xfrm>
            <a:off x="3655650" y="1112533"/>
            <a:ext cx="1938281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 целях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7FE10FD-D283-4C19-BC40-5921DC753627}"/>
              </a:ext>
            </a:extLst>
          </p:cNvPr>
          <p:cNvSpPr/>
          <p:nvPr/>
        </p:nvSpPr>
        <p:spPr>
          <a:xfrm>
            <a:off x="1187624" y="1793341"/>
            <a:ext cx="3014283" cy="1051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Обеспечения надежного и качественного снабжения жителей г. Димитровграда коммунальными ресурсами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0BEE95F-74E8-49B4-8B26-D04D4078F5C4}"/>
              </a:ext>
            </a:extLst>
          </p:cNvPr>
          <p:cNvSpPr/>
          <p:nvPr/>
        </p:nvSpPr>
        <p:spPr>
          <a:xfrm>
            <a:off x="5012507" y="1798183"/>
            <a:ext cx="3014283" cy="1046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Привлечения инвестиций в развитие инфраструктуры города Димитровграда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922A8D5C-E458-4399-93C8-CE1144AB1CA5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 flipH="1">
            <a:off x="2694766" y="1616589"/>
            <a:ext cx="1930025" cy="17675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8AD768E0-798C-4B9C-A345-89B6489B38AC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4624791" y="1616589"/>
            <a:ext cx="1894858" cy="18159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72328E8-741E-4E3F-8647-E0FD32315E57}"/>
              </a:ext>
            </a:extLst>
          </p:cNvPr>
          <p:cNvSpPr/>
          <p:nvPr/>
        </p:nvSpPr>
        <p:spPr>
          <a:xfrm>
            <a:off x="1187624" y="2844619"/>
            <a:ext cx="6839166" cy="11604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 основании пункта 47 Основ формирования индексов изменения размера вносимой платы за коммунальные услуги в Российской Федерации, утвержденных постановлением Правительства Российской Федерации от 30 апреля 2014 года </a:t>
            </a:r>
            <a:r>
              <a:rPr lang="en-US" sz="1600" dirty="0"/>
              <a:t>N </a:t>
            </a:r>
            <a:r>
              <a:rPr lang="ru-RU" sz="16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6950743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</TotalTime>
  <Words>956</Words>
  <Application>Microsoft Office PowerPoint</Application>
  <PresentationFormat>Экран (4:3)</PresentationFormat>
  <Paragraphs>187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3_a-content</vt:lpstr>
      <vt:lpstr>b-default</vt:lpstr>
      <vt:lpstr>3_b-default</vt:lpstr>
      <vt:lpstr>4_b-default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Рост тарифной нагрузки на потребителей</vt:lpstr>
      <vt:lpstr>Компенсирующие мероприятия для потребителей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ТЭЦ ПАО ППГХО (г. Краснокаменск)</dc:title>
  <dc:creator>Конищев Андрей Евгеньевич</dc:creator>
  <cp:lastModifiedBy>Антон Викторович Гаак</cp:lastModifiedBy>
  <cp:revision>281</cp:revision>
  <cp:lastPrinted>2019-09-04T04:02:42Z</cp:lastPrinted>
  <dcterms:created xsi:type="dcterms:W3CDTF">2017-11-15T07:20:11Z</dcterms:created>
  <dcterms:modified xsi:type="dcterms:W3CDTF">2019-09-12T14:54:10Z</dcterms:modified>
</cp:coreProperties>
</file>